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74" r:id="rId3"/>
    <p:sldId id="260" r:id="rId4"/>
    <p:sldId id="261" r:id="rId5"/>
    <p:sldId id="263" r:id="rId6"/>
    <p:sldId id="266" r:id="rId7"/>
    <p:sldId id="262" r:id="rId8"/>
    <p:sldId id="267" r:id="rId9"/>
    <p:sldId id="270" r:id="rId10"/>
    <p:sldId id="269" r:id="rId11"/>
    <p:sldId id="271" r:id="rId12"/>
    <p:sldId id="273" r:id="rId13"/>
    <p:sldId id="272" r:id="rId14"/>
    <p:sldId id="275"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74"/>
  </p:normalViewPr>
  <p:slideViewPr>
    <p:cSldViewPr snapToGrid="0" snapToObjects="1">
      <p:cViewPr varScale="1">
        <p:scale>
          <a:sx n="109" d="100"/>
          <a:sy n="109" d="100"/>
        </p:scale>
        <p:origin x="208" y="664"/>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9" name="Rectangle 8"/>
          <p:cNvSpPr/>
          <p:nvPr/>
        </p:nvSpPr>
        <p:spPr bwMode="ltGray">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80322" y="2733709"/>
            <a:ext cx="8144134" cy="1373070"/>
          </a:xfrm>
        </p:spPr>
        <p:txBody>
          <a:bodyPr anchor="b">
            <a:noAutofit/>
          </a:bodyPr>
          <a:lstStyle>
            <a:lvl1pPr algn="r">
              <a:defRPr sz="5400"/>
            </a:lvl1pPr>
          </a:lstStyle>
          <a:p>
            <a:r>
              <a:rPr lang="en-US"/>
              <a:t>Click to edit Master title style</a:t>
            </a:r>
            <a:endParaRPr lang="en-US" dirty="0"/>
          </a:p>
        </p:txBody>
      </p:sp>
      <p:sp>
        <p:nvSpPr>
          <p:cNvPr id="3" name="Subtitle 2"/>
          <p:cNvSpPr>
            <a:spLocks noGrp="1"/>
          </p:cNvSpPr>
          <p:nvPr>
            <p:ph type="subTitle" idx="1"/>
          </p:nvPr>
        </p:nvSpPr>
        <p:spPr>
          <a:xfrm>
            <a:off x="680322" y="4394039"/>
            <a:ext cx="8144134" cy="1117687"/>
          </a:xfrm>
        </p:spPr>
        <p:txBody>
          <a:bodyPr>
            <a:norm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8ABE3C1-DBE1-495D-B57B-2849774B866A}" type="datetimeFigureOut">
              <a:rPr lang="en-US" dirty="0"/>
              <a:t>11/12/18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9255346" y="2750337"/>
            <a:ext cx="1171888" cy="1356442"/>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4711616"/>
            <a:ext cx="9613859" cy="453051"/>
          </a:xfrm>
        </p:spPr>
        <p:txBody>
          <a:bodyPr anchor="b">
            <a:normAutofit/>
          </a:bodyPr>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0322" y="609597"/>
            <a:ext cx="9613859" cy="3589575"/>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19" y="5169583"/>
            <a:ext cx="9613862" cy="6229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46C117F-5CCF-4837-BE5F-2B92066CAFAF}" type="datetimeFigureOut">
              <a:rPr lang="en-US" dirty="0"/>
              <a:t>11/12/18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11309"/>
            <a:ext cx="1154151" cy="1090789"/>
          </a:xfrm>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609597"/>
            <a:ext cx="9613858" cy="3592750"/>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2" y="4711615"/>
            <a:ext cx="9613859" cy="1090789"/>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4EB90BD-B6CE-46B7-997F-7313B992CCDC}" type="datetimeFigureOut">
              <a:rPr lang="en-US" dirty="0"/>
              <a:t>11/12/18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11615"/>
            <a:ext cx="1154151" cy="1090789"/>
          </a:xfrm>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3" name="Picture 12"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4" name="Rectangle 13"/>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127856" y="609598"/>
            <a:ext cx="8718877" cy="3036061"/>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402288" y="3653379"/>
            <a:ext cx="815657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680322" y="4711615"/>
            <a:ext cx="9613859" cy="1090789"/>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DB9D11F-B188-461D-B23F-39381795C052}" type="datetimeFigureOut">
              <a:rPr lang="en-US" dirty="0"/>
              <a:t>11/12/18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09925"/>
            <a:ext cx="1154151" cy="1090789"/>
          </a:xfrm>
        </p:spPr>
        <p:txBody>
          <a:bodyPr/>
          <a:lstStyle/>
          <a:p>
            <a:fld id="{6D22F896-40B5-4ADD-8801-0D06FADFA095}" type="slidenum">
              <a:rPr lang="en-US" dirty="0"/>
              <a:t>‹#›</a:t>
            </a:fld>
            <a:endParaRPr lang="en-US" dirty="0"/>
          </a:p>
        </p:txBody>
      </p:sp>
      <p:sp>
        <p:nvSpPr>
          <p:cNvPr id="16" name="TextBox 15"/>
          <p:cNvSpPr txBox="1"/>
          <p:nvPr/>
        </p:nvSpPr>
        <p:spPr>
          <a:xfrm>
            <a:off x="583572" y="74811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7200" dirty="0">
                <a:solidFill>
                  <a:schemeClr val="tx1"/>
                </a:solidFill>
                <a:effectLst/>
              </a:rPr>
              <a:t>“</a:t>
            </a:r>
          </a:p>
        </p:txBody>
      </p:sp>
      <p:sp>
        <p:nvSpPr>
          <p:cNvPr id="17" name="TextBox 16"/>
          <p:cNvSpPr txBox="1"/>
          <p:nvPr/>
        </p:nvSpPr>
        <p:spPr>
          <a:xfrm>
            <a:off x="9662809" y="30335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2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9" name="Picture 8"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0" name="Picture 9"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1" name="Rectangle 10"/>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4711615"/>
            <a:ext cx="9613862" cy="5885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0" y="5300149"/>
            <a:ext cx="9613862" cy="50225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2E6D8D9-55A2-4063-B0F3-121F44549695}" type="datetimeFigureOut">
              <a:rPr lang="en-US" dirty="0"/>
              <a:t>11/12/18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09925"/>
            <a:ext cx="1154151" cy="1090789"/>
          </a:xfrm>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4" name="Picture 13"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6" name="Rectangle 15"/>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itle 1"/>
          <p:cNvSpPr>
            <a:spLocks noGrp="1"/>
          </p:cNvSpPr>
          <p:nvPr>
            <p:ph type="title"/>
          </p:nvPr>
        </p:nvSpPr>
        <p:spPr>
          <a:xfrm>
            <a:off x="669222" y="753228"/>
            <a:ext cx="9624960" cy="1080938"/>
          </a:xfrm>
        </p:spPr>
        <p:txBody>
          <a:bodyPr/>
          <a:lstStyle/>
          <a:p>
            <a:r>
              <a:rPr lang="en-US"/>
              <a:t>Click to edit Master title style</a:t>
            </a:r>
            <a:endParaRPr lang="en-US" dirty="0"/>
          </a:p>
        </p:txBody>
      </p:sp>
      <p:sp>
        <p:nvSpPr>
          <p:cNvPr id="7" name="Text Placeholder 2"/>
          <p:cNvSpPr>
            <a:spLocks noGrp="1"/>
          </p:cNvSpPr>
          <p:nvPr>
            <p:ph type="body" idx="1"/>
          </p:nvPr>
        </p:nvSpPr>
        <p:spPr>
          <a:xfrm>
            <a:off x="660946" y="2336873"/>
            <a:ext cx="3070034"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680322" y="3022673"/>
            <a:ext cx="3049702"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3956025" y="233687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3945470" y="3022673"/>
            <a:ext cx="3063240"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224156" y="2336873"/>
            <a:ext cx="307002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224156" y="3022673"/>
            <a:ext cx="3070025"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D4B24536-994D-4021-A283-9F449C0DB509}" type="datetimeFigureOut">
              <a:rPr lang="en-US" dirty="0"/>
              <a:t>11/12/18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itle 1"/>
          <p:cNvSpPr>
            <a:spLocks noGrp="1"/>
          </p:cNvSpPr>
          <p:nvPr>
            <p:ph type="title"/>
          </p:nvPr>
        </p:nvSpPr>
        <p:spPr>
          <a:xfrm>
            <a:off x="680322" y="753228"/>
            <a:ext cx="9613860" cy="1080938"/>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0318" y="4297503"/>
            <a:ext cx="30497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680318" y="2336873"/>
            <a:ext cx="30497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0318" y="4873765"/>
            <a:ext cx="3049705"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3945471" y="429750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3945470" y="2336873"/>
            <a:ext cx="3063240"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3944117" y="4873764"/>
            <a:ext cx="3067297"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230678" y="4297503"/>
            <a:ext cx="30635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230677" y="2336873"/>
            <a:ext cx="30635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230553" y="4873762"/>
            <a:ext cx="3067563"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3CBBBB78-C96F-47B7-AB17-D852CA960AC9}" type="datetimeFigureOut">
              <a:rPr lang="en-US" dirty="0"/>
              <a:t>11/12/18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9" name="Rectangle 8"/>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lvl1pPr algn="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FA3F48C-C7C6-4055-9F49-3777875E72AE}" type="datetimeFigureOut">
              <a:rPr lang="en-US" dirty="0"/>
              <a:t>11/12/18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bwMode="ltGray">
          <a:xfrm rot="5400000">
            <a:off x="8116207" y="1869395"/>
            <a:ext cx="5106988"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rot="5400000">
            <a:off x="9868202" y="5372403"/>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0129231" y="609597"/>
            <a:ext cx="1073802" cy="435376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0322" y="609597"/>
            <a:ext cx="8870004" cy="532658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807126" y="5936187"/>
            <a:ext cx="2743200" cy="365125"/>
          </a:xfrm>
        </p:spPr>
        <p:txBody>
          <a:bodyPr/>
          <a:lstStyle/>
          <a:p>
            <a:fld id="{6178E61D-D431-422C-9764-11DAFE33AB63}" type="datetimeFigureOut">
              <a:rPr lang="en-US" dirty="0"/>
              <a:t>11/12/18</a:t>
            </a:fld>
            <a:endParaRPr lang="en-US" dirty="0"/>
          </a:p>
        </p:txBody>
      </p:sp>
      <p:sp>
        <p:nvSpPr>
          <p:cNvPr id="5" name="Footer Placeholder 4"/>
          <p:cNvSpPr>
            <a:spLocks noGrp="1"/>
          </p:cNvSpPr>
          <p:nvPr>
            <p:ph type="ftr" sz="quarter" idx="11"/>
          </p:nvPr>
        </p:nvSpPr>
        <p:spPr>
          <a:xfrm>
            <a:off x="680321" y="5936188"/>
            <a:ext cx="6126805" cy="365125"/>
          </a:xfrm>
        </p:spPr>
        <p:txBody>
          <a:bodyPr/>
          <a:lstStyle/>
          <a:p>
            <a:endParaRPr lang="en-US" dirty="0"/>
          </a:p>
        </p:txBody>
      </p:sp>
      <p:sp>
        <p:nvSpPr>
          <p:cNvPr id="6" name="Slide Number Placeholder 5"/>
          <p:cNvSpPr>
            <a:spLocks noGrp="1"/>
          </p:cNvSpPr>
          <p:nvPr>
            <p:ph type="sldNum" sz="quarter" idx="12"/>
          </p:nvPr>
        </p:nvSpPr>
        <p:spPr>
          <a:xfrm>
            <a:off x="10097550" y="5398633"/>
            <a:ext cx="1154151" cy="1090789"/>
          </a:xfrm>
        </p:spPr>
        <p:txBody>
          <a:bodyPr anchor="t"/>
          <a:lstStyle>
            <a:lvl1pPr algn="ctr">
              <a:defRPr/>
            </a:lvl1pPr>
          </a:lstStyle>
          <a:p>
            <a:fld id="{6D22F896-40B5-4ADD-8801-0D06FADFA09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2DE42F4-6EEF-4EF7-8ED4-2208F0F89A08}" type="datetimeFigureOut">
              <a:rPr lang="en-US" dirty="0"/>
              <a:t>11/12/18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086907"/>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4" y="4087901"/>
            <a:ext cx="1602997" cy="144270"/>
          </a:xfrm>
          <a:prstGeom prst="rect">
            <a:avLst/>
          </a:prstGeom>
        </p:spPr>
      </p:pic>
      <p:sp>
        <p:nvSpPr>
          <p:cNvPr id="9" name="Rectangle 8"/>
          <p:cNvSpPr/>
          <p:nvPr/>
        </p:nvSpPr>
        <p:spPr bwMode="ltGray">
          <a:xfrm>
            <a:off x="-2" y="2726267"/>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5" y="2726267"/>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2869895"/>
            <a:ext cx="9613860" cy="1090788"/>
          </a:xfrm>
        </p:spPr>
        <p:txBody>
          <a:bodyPr anchor="ctr">
            <a:normAutofit/>
          </a:bodyPr>
          <a:lstStyle>
            <a:lvl1pPr algn="r">
              <a:defRPr sz="3600"/>
            </a:lvl1pPr>
          </a:lstStyle>
          <a:p>
            <a:r>
              <a:rPr lang="en-US"/>
              <a:t>Click to edit Master title style</a:t>
            </a:r>
            <a:endParaRPr lang="en-US" dirty="0"/>
          </a:p>
        </p:txBody>
      </p:sp>
      <p:sp>
        <p:nvSpPr>
          <p:cNvPr id="3" name="Text Placeholder 2"/>
          <p:cNvSpPr>
            <a:spLocks noGrp="1"/>
          </p:cNvSpPr>
          <p:nvPr>
            <p:ph type="body" idx="1"/>
          </p:nvPr>
        </p:nvSpPr>
        <p:spPr>
          <a:xfrm>
            <a:off x="680322" y="4232171"/>
            <a:ext cx="9613860" cy="1704017"/>
          </a:xfrm>
        </p:spPr>
        <p:txBody>
          <a:bodyPr>
            <a:normAutofit/>
          </a:bodyPr>
          <a:lstStyle>
            <a:lvl1pPr marL="0" indent="0" algn="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0578ACC-22D6-47C1-A373-4FD133E34F3C}" type="datetimeFigureOut">
              <a:rPr lang="en-US" dirty="0"/>
              <a:t>11/12/18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729455" y="2869895"/>
            <a:ext cx="1154151" cy="1090789"/>
          </a:xfrm>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0320" y="2336873"/>
            <a:ext cx="4698358" cy="35993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594123" y="2336873"/>
            <a:ext cx="4700058" cy="35993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E5A6C69-6797-4E8A-BF37-F2C3751466E9}" type="datetimeFigureOut">
              <a:rPr lang="en-US" dirty="0"/>
              <a:t>11/12/18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1" name="Picture 10"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2" name="Rectangle 11"/>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753229"/>
            <a:ext cx="9613863" cy="1080937"/>
          </a:xfrm>
        </p:spPr>
        <p:txBody>
          <a:bodyPr/>
          <a:lstStyle/>
          <a:p>
            <a:r>
              <a:rPr lang="en-US"/>
              <a:t>Click to edit Master title style</a:t>
            </a:r>
            <a:endParaRPr lang="en-US" dirty="0"/>
          </a:p>
        </p:txBody>
      </p:sp>
      <p:sp>
        <p:nvSpPr>
          <p:cNvPr id="3" name="Text Placeholder 2"/>
          <p:cNvSpPr>
            <a:spLocks noGrp="1"/>
          </p:cNvSpPr>
          <p:nvPr>
            <p:ph type="body" idx="1"/>
          </p:nvPr>
        </p:nvSpPr>
        <p:spPr>
          <a:xfrm>
            <a:off x="906350" y="2336873"/>
            <a:ext cx="4472327" cy="69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80322" y="3030008"/>
            <a:ext cx="4698355" cy="290617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820154" y="2336873"/>
            <a:ext cx="4474028" cy="69207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594123" y="3030008"/>
            <a:ext cx="4700059" cy="290617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82014A1-A632-4878-A0D3-F52BA7563730}" type="datetimeFigureOut">
              <a:rPr lang="en-US" dirty="0"/>
              <a:t>11/12/18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7" name="Picture 6"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8" name="Rectangle 7"/>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E99F462-093F-4566-844B-4C71F2739DA5}" type="datetimeFigureOut">
              <a:rPr lang="en-US" dirty="0"/>
              <a:t>11/12/18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HD-ShadowShor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6" name="Rectangle 5"/>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3D24A7AC-904D-4781-85BA-7D10C17ED021}" type="datetimeFigureOut">
              <a:rPr lang="en-US" dirty="0"/>
              <a:t>11/12/18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1" y="753227"/>
            <a:ext cx="9613859" cy="1080940"/>
          </a:xfrm>
        </p:spPr>
        <p:txBody>
          <a:bodyPr anchor="ct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a:xfrm>
            <a:off x="4685846" y="2336873"/>
            <a:ext cx="5608336" cy="35993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0322" y="2336872"/>
            <a:ext cx="3790078" cy="359931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331444B-B92B-4E27-8C94-BB93EAF5CB18}" type="datetimeFigureOut">
              <a:rPr lang="en-US" dirty="0"/>
              <a:t>11/12/18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3" y="753228"/>
            <a:ext cx="9613857" cy="1080938"/>
          </a:xfrm>
        </p:spPr>
        <p:txBody>
          <a:bodyPr anchor="ctr">
            <a:normAutofit/>
          </a:bodyPr>
          <a:lstStyle>
            <a:lvl1pPr>
              <a:defRPr sz="3600"/>
            </a:lvl1pPr>
          </a:lstStyle>
          <a:p>
            <a:r>
              <a:rPr lang="en-US"/>
              <a:t>Click to edit Master title style</a:t>
            </a:r>
            <a:endParaRPr lang="en-US" dirty="0"/>
          </a:p>
        </p:txBody>
      </p:sp>
      <p:sp>
        <p:nvSpPr>
          <p:cNvPr id="3" name="Picture Placeholder 2"/>
          <p:cNvSpPr>
            <a:spLocks noGrp="1" noChangeAspect="1"/>
          </p:cNvSpPr>
          <p:nvPr>
            <p:ph type="pic" idx="1"/>
          </p:nvPr>
        </p:nvSpPr>
        <p:spPr>
          <a:xfrm>
            <a:off x="4868333" y="2336874"/>
            <a:ext cx="5425849" cy="3599312"/>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23" y="2336873"/>
            <a:ext cx="3876256" cy="3599315"/>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63EFA5E-FA76-400D-B3DC-F0BA90E6D107}" type="datetimeFigureOut">
              <a:rPr lang="en-US" dirty="0"/>
              <a:t>11/12/18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6" descr="hashOverlay-FullResolve.png"/>
          <p:cNvPicPr>
            <a:picLocks noChangeAspect="1"/>
          </p:cNvPicPr>
          <p:nvPr/>
        </p:nvPicPr>
        <p:blipFill>
          <a:blip r:embed="rId19">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80321" y="753228"/>
            <a:ext cx="9613861" cy="108093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0321" y="2336873"/>
            <a:ext cx="9613861" cy="3599316"/>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0981" y="5936187"/>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9D6E9DEC-419B-4CC5-A080-3B06BD5A8291}" type="datetimeFigureOut">
              <a:rPr lang="en-US" dirty="0"/>
              <a:t>11/12/18</a:t>
            </a:fld>
            <a:endParaRPr lang="en-US" dirty="0"/>
          </a:p>
        </p:txBody>
      </p:sp>
      <p:sp>
        <p:nvSpPr>
          <p:cNvPr id="5" name="Footer Placeholder 4"/>
          <p:cNvSpPr>
            <a:spLocks noGrp="1"/>
          </p:cNvSpPr>
          <p:nvPr>
            <p:ph type="ftr" sz="quarter" idx="3"/>
          </p:nvPr>
        </p:nvSpPr>
        <p:spPr>
          <a:xfrm>
            <a:off x="680321" y="5936188"/>
            <a:ext cx="687066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729455" y="753227"/>
            <a:ext cx="1154151" cy="1090789"/>
          </a:xfrm>
          <a:prstGeom prst="rect">
            <a:avLst/>
          </a:prstGeom>
        </p:spPr>
        <p:txBody>
          <a:bodyPr vert="horz" lIns="91440" tIns="45720" rIns="91440" bIns="45720" rtlCol="0" anchor="ctr"/>
          <a:lstStyle>
            <a:lvl1pPr algn="l">
              <a:defRPr sz="360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sldNum="0"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image" Target="../media/image17.tiff"/><Relationship Id="rId1" Type="http://schemas.openxmlformats.org/officeDocument/2006/relationships/slideLayout" Target="../slideLayouts/slideLayout2.xml"/><Relationship Id="rId4" Type="http://schemas.openxmlformats.org/officeDocument/2006/relationships/image" Target="../media/image19.tiff"/></Relationships>
</file>

<file path=ppt/slides/_rels/slide12.xml.rels><?xml version="1.0" encoding="UTF-8" standalone="yes"?>
<Relationships xmlns="http://schemas.openxmlformats.org/package/2006/relationships"><Relationship Id="rId2" Type="http://schemas.openxmlformats.org/officeDocument/2006/relationships/image" Target="../media/image20.tif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image" Target="../media/image5.tiff"/><Relationship Id="rId1" Type="http://schemas.openxmlformats.org/officeDocument/2006/relationships/slideLayout" Target="../slideLayouts/slideLayout2.xml"/><Relationship Id="rId6" Type="http://schemas.openxmlformats.org/officeDocument/2006/relationships/image" Target="../media/image9.tiff"/><Relationship Id="rId5" Type="http://schemas.openxmlformats.org/officeDocument/2006/relationships/image" Target="../media/image8.tiff"/><Relationship Id="rId4" Type="http://schemas.openxmlformats.org/officeDocument/2006/relationships/image" Target="../media/image7.tiff"/></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image" Target="../media/image11.tif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image" Target="../media/image13.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55E962-F059-3140-A580-153F66994E69}"/>
              </a:ext>
            </a:extLst>
          </p:cNvPr>
          <p:cNvSpPr>
            <a:spLocks noGrp="1"/>
          </p:cNvSpPr>
          <p:nvPr>
            <p:ph type="ctrTitle"/>
          </p:nvPr>
        </p:nvSpPr>
        <p:spPr/>
        <p:txBody>
          <a:bodyPr/>
          <a:lstStyle/>
          <a:p>
            <a:pPr algn="ctr"/>
            <a:r>
              <a:rPr lang="en-US" dirty="0"/>
              <a:t>Fantasy Basketball </a:t>
            </a:r>
            <a:br>
              <a:rPr lang="en-US" dirty="0"/>
            </a:br>
            <a:r>
              <a:rPr lang="en-US" dirty="0"/>
              <a:t>Draft Kit</a:t>
            </a:r>
          </a:p>
        </p:txBody>
      </p:sp>
      <p:sp>
        <p:nvSpPr>
          <p:cNvPr id="3" name="Subtitle 2">
            <a:extLst>
              <a:ext uri="{FF2B5EF4-FFF2-40B4-BE49-F238E27FC236}">
                <a16:creationId xmlns:a16="http://schemas.microsoft.com/office/drawing/2014/main" id="{1FA1C2D0-BB0F-7A4F-BA3D-A2F84181BEBC}"/>
              </a:ext>
            </a:extLst>
          </p:cNvPr>
          <p:cNvSpPr>
            <a:spLocks noGrp="1"/>
          </p:cNvSpPr>
          <p:nvPr>
            <p:ph type="subTitle" idx="1"/>
          </p:nvPr>
        </p:nvSpPr>
        <p:spPr/>
        <p:txBody>
          <a:bodyPr/>
          <a:lstStyle/>
          <a:p>
            <a:pPr algn="ctr"/>
            <a:r>
              <a:rPr lang="en-US" dirty="0"/>
              <a:t>By Robert Cheer</a:t>
            </a:r>
          </a:p>
        </p:txBody>
      </p:sp>
    </p:spTree>
    <p:extLst>
      <p:ext uri="{BB962C8B-B14F-4D97-AF65-F5344CB8AC3E}">
        <p14:creationId xmlns:p14="http://schemas.microsoft.com/office/powerpoint/2010/main" val="3824853917"/>
      </p:ext>
    </p:extLst>
  </p:cSld>
  <p:clrMapOvr>
    <a:masterClrMapping/>
  </p:clrMapOvr>
  <mc:AlternateContent xmlns:mc="http://schemas.openxmlformats.org/markup-compatibility/2006">
    <mc:Choice xmlns:p14="http://schemas.microsoft.com/office/powerpoint/2010/main" Requires="p14">
      <p:transition spd="slow" p14:dur="2000" advTm="3098"/>
    </mc:Choice>
    <mc:Fallback>
      <p:transition spd="slow" advTm="3098"/>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1D5887-17E1-1540-A613-228A305979C7}"/>
              </a:ext>
            </a:extLst>
          </p:cNvPr>
          <p:cNvSpPr>
            <a:spLocks noGrp="1"/>
          </p:cNvSpPr>
          <p:nvPr>
            <p:ph type="title"/>
          </p:nvPr>
        </p:nvSpPr>
        <p:spPr/>
        <p:txBody>
          <a:bodyPr/>
          <a:lstStyle/>
          <a:p>
            <a:pPr algn="ctr"/>
            <a:r>
              <a:rPr lang="en-US" dirty="0"/>
              <a:t>Results:</a:t>
            </a:r>
            <a:br>
              <a:rPr lang="en-US" dirty="0"/>
            </a:br>
            <a:r>
              <a:rPr lang="en-US" dirty="0"/>
              <a:t>Comparing to Yahoo Rankings</a:t>
            </a:r>
          </a:p>
        </p:txBody>
      </p:sp>
      <p:sp>
        <p:nvSpPr>
          <p:cNvPr id="3" name="Content Placeholder 2">
            <a:extLst>
              <a:ext uri="{FF2B5EF4-FFF2-40B4-BE49-F238E27FC236}">
                <a16:creationId xmlns:a16="http://schemas.microsoft.com/office/drawing/2014/main" id="{E60AE063-337A-CA41-A3EB-8D7A40269EB8}"/>
              </a:ext>
            </a:extLst>
          </p:cNvPr>
          <p:cNvSpPr>
            <a:spLocks noGrp="1"/>
          </p:cNvSpPr>
          <p:nvPr>
            <p:ph idx="1"/>
          </p:nvPr>
        </p:nvSpPr>
        <p:spPr/>
        <p:txBody>
          <a:bodyPr/>
          <a:lstStyle/>
          <a:p>
            <a:r>
              <a:rPr lang="en-US" dirty="0"/>
              <a:t>After selecting the final model, loaded in Yahoos preseason rankings from 2017-18 season.</a:t>
            </a:r>
          </a:p>
          <a:p>
            <a:r>
              <a:rPr lang="en-US" dirty="0"/>
              <a:t>Created rankings based on my predicted model</a:t>
            </a:r>
          </a:p>
          <a:p>
            <a:r>
              <a:rPr lang="en-US" dirty="0"/>
              <a:t>Compared my rankings as well as yahoos rankings to the actual rankings using Rank Bias Overlap.  My model outperformed all Yahoo Experts at each level of the top n sample players.</a:t>
            </a:r>
          </a:p>
          <a:p>
            <a:endParaRPr lang="en-US" dirty="0"/>
          </a:p>
        </p:txBody>
      </p:sp>
    </p:spTree>
    <p:extLst>
      <p:ext uri="{BB962C8B-B14F-4D97-AF65-F5344CB8AC3E}">
        <p14:creationId xmlns:p14="http://schemas.microsoft.com/office/powerpoint/2010/main" val="4253314933"/>
      </p:ext>
    </p:extLst>
  </p:cSld>
  <p:clrMapOvr>
    <a:masterClrMapping/>
  </p:clrMapOvr>
  <mc:AlternateContent xmlns:mc="http://schemas.openxmlformats.org/markup-compatibility/2006">
    <mc:Choice xmlns:p14="http://schemas.microsoft.com/office/powerpoint/2010/main" Requires="p14">
      <p:transition spd="slow" p14:dur="2000" advTm="20358"/>
    </mc:Choice>
    <mc:Fallback>
      <p:transition spd="slow" advTm="20358"/>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C50A5E-65B0-F449-94F3-E1DD11C1525D}"/>
              </a:ext>
            </a:extLst>
          </p:cNvPr>
          <p:cNvSpPr>
            <a:spLocks noGrp="1"/>
          </p:cNvSpPr>
          <p:nvPr>
            <p:ph type="title"/>
          </p:nvPr>
        </p:nvSpPr>
        <p:spPr/>
        <p:txBody>
          <a:bodyPr/>
          <a:lstStyle/>
          <a:p>
            <a:pPr algn="ctr"/>
            <a:r>
              <a:rPr lang="en-US" dirty="0"/>
              <a:t>Predicting Next Season</a:t>
            </a:r>
          </a:p>
        </p:txBody>
      </p:sp>
      <p:sp>
        <p:nvSpPr>
          <p:cNvPr id="3" name="Content Placeholder 2">
            <a:extLst>
              <a:ext uri="{FF2B5EF4-FFF2-40B4-BE49-F238E27FC236}">
                <a16:creationId xmlns:a16="http://schemas.microsoft.com/office/drawing/2014/main" id="{0F288D60-F7FF-6844-B977-2BFEA6BA2F22}"/>
              </a:ext>
            </a:extLst>
          </p:cNvPr>
          <p:cNvSpPr>
            <a:spLocks noGrp="1"/>
          </p:cNvSpPr>
          <p:nvPr>
            <p:ph idx="1"/>
          </p:nvPr>
        </p:nvSpPr>
        <p:spPr>
          <a:xfrm>
            <a:off x="680321" y="2336873"/>
            <a:ext cx="9613861" cy="888241"/>
          </a:xfrm>
        </p:spPr>
        <p:txBody>
          <a:bodyPr/>
          <a:lstStyle/>
          <a:p>
            <a:r>
              <a:rPr lang="en-US" dirty="0"/>
              <a:t>With the departure of Demarcus Cousins, Anthony Davis is projected to retain his number 1 spot.</a:t>
            </a:r>
          </a:p>
        </p:txBody>
      </p:sp>
      <p:sp>
        <p:nvSpPr>
          <p:cNvPr id="4" name="TextBox 3">
            <a:extLst>
              <a:ext uri="{FF2B5EF4-FFF2-40B4-BE49-F238E27FC236}">
                <a16:creationId xmlns:a16="http://schemas.microsoft.com/office/drawing/2014/main" id="{6263AD82-F633-9A44-990B-D4D7423A8367}"/>
              </a:ext>
            </a:extLst>
          </p:cNvPr>
          <p:cNvSpPr txBox="1"/>
          <p:nvPr/>
        </p:nvSpPr>
        <p:spPr>
          <a:xfrm>
            <a:off x="680322" y="3571103"/>
            <a:ext cx="2272944" cy="2585323"/>
          </a:xfrm>
          <a:prstGeom prst="rect">
            <a:avLst/>
          </a:prstGeom>
          <a:noFill/>
        </p:spPr>
        <p:txBody>
          <a:bodyPr wrap="square" rtlCol="0">
            <a:spAutoFit/>
          </a:bodyPr>
          <a:lstStyle/>
          <a:p>
            <a:r>
              <a:rPr lang="en-US" dirty="0"/>
              <a:t>Gordon Hayward is expected to fall the most coming off an injury and joining a stacked Celtics team with young guys that could challenge him for playing time</a:t>
            </a:r>
          </a:p>
        </p:txBody>
      </p:sp>
      <p:sp>
        <p:nvSpPr>
          <p:cNvPr id="5" name="TextBox 4">
            <a:extLst>
              <a:ext uri="{FF2B5EF4-FFF2-40B4-BE49-F238E27FC236}">
                <a16:creationId xmlns:a16="http://schemas.microsoft.com/office/drawing/2014/main" id="{FCC7B87C-F5E0-9948-8400-B89C9AD1824C}"/>
              </a:ext>
            </a:extLst>
          </p:cNvPr>
          <p:cNvSpPr txBox="1"/>
          <p:nvPr/>
        </p:nvSpPr>
        <p:spPr>
          <a:xfrm>
            <a:off x="5647039" y="3571102"/>
            <a:ext cx="2074922" cy="2585323"/>
          </a:xfrm>
          <a:prstGeom prst="rect">
            <a:avLst/>
          </a:prstGeom>
          <a:noFill/>
        </p:spPr>
        <p:txBody>
          <a:bodyPr wrap="square" rtlCol="0">
            <a:spAutoFit/>
          </a:bodyPr>
          <a:lstStyle/>
          <a:p>
            <a:r>
              <a:rPr lang="en-US" dirty="0"/>
              <a:t>Meanwhile, Buddy </a:t>
            </a:r>
            <a:r>
              <a:rPr lang="en-US" dirty="0" err="1"/>
              <a:t>Hield</a:t>
            </a:r>
            <a:r>
              <a:rPr lang="en-US" dirty="0"/>
              <a:t> and Pascal </a:t>
            </a:r>
            <a:r>
              <a:rPr lang="en-US" dirty="0" err="1"/>
              <a:t>Siakam</a:t>
            </a:r>
            <a:r>
              <a:rPr lang="en-US" dirty="0"/>
              <a:t> who both gained starting spots on teams without ball dominant players are expected to rise the most.</a:t>
            </a:r>
          </a:p>
        </p:txBody>
      </p:sp>
      <p:pic>
        <p:nvPicPr>
          <p:cNvPr id="6" name="Picture 5">
            <a:extLst>
              <a:ext uri="{FF2B5EF4-FFF2-40B4-BE49-F238E27FC236}">
                <a16:creationId xmlns:a16="http://schemas.microsoft.com/office/drawing/2014/main" id="{EDF7821B-3407-414C-A246-1BDD4CE227B8}"/>
              </a:ext>
            </a:extLst>
          </p:cNvPr>
          <p:cNvPicPr>
            <a:picLocks noChangeAspect="1"/>
          </p:cNvPicPr>
          <p:nvPr/>
        </p:nvPicPr>
        <p:blipFill>
          <a:blip r:embed="rId2"/>
          <a:stretch>
            <a:fillRect/>
          </a:stretch>
        </p:blipFill>
        <p:spPr>
          <a:xfrm>
            <a:off x="3187858" y="3632886"/>
            <a:ext cx="2074921" cy="2471886"/>
          </a:xfrm>
          <a:prstGeom prst="rect">
            <a:avLst/>
          </a:prstGeom>
        </p:spPr>
      </p:pic>
      <p:pic>
        <p:nvPicPr>
          <p:cNvPr id="7" name="Picture 6">
            <a:extLst>
              <a:ext uri="{FF2B5EF4-FFF2-40B4-BE49-F238E27FC236}">
                <a16:creationId xmlns:a16="http://schemas.microsoft.com/office/drawing/2014/main" id="{237BF8C7-9A08-CA41-93C0-EC79FB26658D}"/>
              </a:ext>
            </a:extLst>
          </p:cNvPr>
          <p:cNvPicPr>
            <a:picLocks noChangeAspect="1"/>
          </p:cNvPicPr>
          <p:nvPr/>
        </p:nvPicPr>
        <p:blipFill>
          <a:blip r:embed="rId3"/>
          <a:stretch>
            <a:fillRect/>
          </a:stretch>
        </p:blipFill>
        <p:spPr>
          <a:xfrm>
            <a:off x="7956552" y="3485531"/>
            <a:ext cx="2074921" cy="1378232"/>
          </a:xfrm>
          <a:prstGeom prst="rect">
            <a:avLst/>
          </a:prstGeom>
        </p:spPr>
      </p:pic>
      <p:pic>
        <p:nvPicPr>
          <p:cNvPr id="8" name="Picture 7">
            <a:extLst>
              <a:ext uri="{FF2B5EF4-FFF2-40B4-BE49-F238E27FC236}">
                <a16:creationId xmlns:a16="http://schemas.microsoft.com/office/drawing/2014/main" id="{BC5FEEBD-2B7F-0F40-81B5-E36B47252C82}"/>
              </a:ext>
            </a:extLst>
          </p:cNvPr>
          <p:cNvPicPr>
            <a:picLocks noChangeAspect="1"/>
          </p:cNvPicPr>
          <p:nvPr/>
        </p:nvPicPr>
        <p:blipFill>
          <a:blip r:embed="rId4"/>
          <a:stretch>
            <a:fillRect/>
          </a:stretch>
        </p:blipFill>
        <p:spPr>
          <a:xfrm>
            <a:off x="7956552" y="5023835"/>
            <a:ext cx="2057430" cy="1366614"/>
          </a:xfrm>
          <a:prstGeom prst="rect">
            <a:avLst/>
          </a:prstGeom>
        </p:spPr>
      </p:pic>
    </p:spTree>
    <p:extLst>
      <p:ext uri="{BB962C8B-B14F-4D97-AF65-F5344CB8AC3E}">
        <p14:creationId xmlns:p14="http://schemas.microsoft.com/office/powerpoint/2010/main" val="2379613761"/>
      </p:ext>
    </p:extLst>
  </p:cSld>
  <p:clrMapOvr>
    <a:masterClrMapping/>
  </p:clrMapOvr>
  <mc:AlternateContent xmlns:mc="http://schemas.openxmlformats.org/markup-compatibility/2006">
    <mc:Choice xmlns:p14="http://schemas.microsoft.com/office/powerpoint/2010/main" Requires="p14">
      <p:transition spd="slow" p14:dur="2000" advTm="38022"/>
    </mc:Choice>
    <mc:Fallback>
      <p:transition spd="slow" advTm="38022"/>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DEA278-BB0E-9741-A156-21AEB3DD35EB}"/>
              </a:ext>
            </a:extLst>
          </p:cNvPr>
          <p:cNvSpPr>
            <a:spLocks noGrp="1"/>
          </p:cNvSpPr>
          <p:nvPr>
            <p:ph type="title"/>
          </p:nvPr>
        </p:nvSpPr>
        <p:spPr/>
        <p:txBody>
          <a:bodyPr/>
          <a:lstStyle/>
          <a:p>
            <a:r>
              <a:rPr lang="en-US" dirty="0"/>
              <a:t>Flask App</a:t>
            </a:r>
          </a:p>
        </p:txBody>
      </p:sp>
      <p:sp>
        <p:nvSpPr>
          <p:cNvPr id="6" name="Content Placeholder 5">
            <a:extLst>
              <a:ext uri="{FF2B5EF4-FFF2-40B4-BE49-F238E27FC236}">
                <a16:creationId xmlns:a16="http://schemas.microsoft.com/office/drawing/2014/main" id="{26DEE433-3CD4-284D-BEE3-CE533231150A}"/>
              </a:ext>
            </a:extLst>
          </p:cNvPr>
          <p:cNvSpPr>
            <a:spLocks noGrp="1"/>
          </p:cNvSpPr>
          <p:nvPr>
            <p:ph idx="1"/>
          </p:nvPr>
        </p:nvSpPr>
        <p:spPr/>
        <p:txBody>
          <a:bodyPr/>
          <a:lstStyle/>
          <a:p>
            <a:endParaRPr lang="en-US"/>
          </a:p>
        </p:txBody>
      </p:sp>
      <p:pic>
        <p:nvPicPr>
          <p:cNvPr id="8" name="Picture 7">
            <a:extLst>
              <a:ext uri="{FF2B5EF4-FFF2-40B4-BE49-F238E27FC236}">
                <a16:creationId xmlns:a16="http://schemas.microsoft.com/office/drawing/2014/main" id="{5168D118-427B-1943-8939-72ABC0E4E815}"/>
              </a:ext>
            </a:extLst>
          </p:cNvPr>
          <p:cNvPicPr>
            <a:picLocks noChangeAspect="1"/>
          </p:cNvPicPr>
          <p:nvPr/>
        </p:nvPicPr>
        <p:blipFill>
          <a:blip r:embed="rId2"/>
          <a:stretch>
            <a:fillRect/>
          </a:stretch>
        </p:blipFill>
        <p:spPr>
          <a:xfrm>
            <a:off x="152400" y="2243088"/>
            <a:ext cx="11071128" cy="4004769"/>
          </a:xfrm>
          <a:prstGeom prst="rect">
            <a:avLst/>
          </a:prstGeom>
        </p:spPr>
      </p:pic>
    </p:spTree>
    <p:extLst>
      <p:ext uri="{BB962C8B-B14F-4D97-AF65-F5344CB8AC3E}">
        <p14:creationId xmlns:p14="http://schemas.microsoft.com/office/powerpoint/2010/main" val="14020076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E0C6E9-84BA-9440-80ED-B68BA6CBC445}"/>
              </a:ext>
            </a:extLst>
          </p:cNvPr>
          <p:cNvSpPr>
            <a:spLocks noGrp="1"/>
          </p:cNvSpPr>
          <p:nvPr>
            <p:ph type="title"/>
          </p:nvPr>
        </p:nvSpPr>
        <p:spPr/>
        <p:txBody>
          <a:bodyPr/>
          <a:lstStyle/>
          <a:p>
            <a:pPr algn="ctr"/>
            <a:r>
              <a:rPr lang="en-US" dirty="0"/>
              <a:t>Next Steps</a:t>
            </a:r>
          </a:p>
        </p:txBody>
      </p:sp>
      <p:sp>
        <p:nvSpPr>
          <p:cNvPr id="3" name="Content Placeholder 2">
            <a:extLst>
              <a:ext uri="{FF2B5EF4-FFF2-40B4-BE49-F238E27FC236}">
                <a16:creationId xmlns:a16="http://schemas.microsoft.com/office/drawing/2014/main" id="{1AF076BA-AA89-1C42-906F-B9DE01D61953}"/>
              </a:ext>
            </a:extLst>
          </p:cNvPr>
          <p:cNvSpPr>
            <a:spLocks noGrp="1"/>
          </p:cNvSpPr>
          <p:nvPr>
            <p:ph idx="1"/>
          </p:nvPr>
        </p:nvSpPr>
        <p:spPr/>
        <p:txBody>
          <a:bodyPr>
            <a:normAutofit lnSpcReduction="10000"/>
          </a:bodyPr>
          <a:lstStyle/>
          <a:p>
            <a:pPr marL="0" indent="0">
              <a:buNone/>
            </a:pPr>
            <a:r>
              <a:rPr lang="en-US" dirty="0"/>
              <a:t>1) Get more data for rookies and Olympic team players.  These are two points of variance that my data doesn’t explain.</a:t>
            </a:r>
          </a:p>
          <a:p>
            <a:pPr marL="0" indent="0">
              <a:buNone/>
            </a:pPr>
            <a:r>
              <a:rPr lang="en-US" dirty="0"/>
              <a:t>2) I would like to create a class where you could compare your team to other teams and see what categories you can potentially win, which could help more advanced players </a:t>
            </a:r>
          </a:p>
          <a:p>
            <a:pPr marL="0" indent="0">
              <a:buNone/>
            </a:pPr>
            <a:r>
              <a:rPr lang="en-US" dirty="0"/>
              <a:t>3) Trade Evaluator, look at potential trades, whether or not they are fair and how they could potentially benefit both sides.</a:t>
            </a:r>
          </a:p>
          <a:p>
            <a:pPr marL="0" indent="0">
              <a:buNone/>
            </a:pPr>
            <a:r>
              <a:rPr lang="en-US" dirty="0"/>
              <a:t>4) Injury prediction, my model was thrown off when major players were hurt impacting their performance and that of their teammates.</a:t>
            </a:r>
          </a:p>
        </p:txBody>
      </p:sp>
    </p:spTree>
    <p:extLst>
      <p:ext uri="{BB962C8B-B14F-4D97-AF65-F5344CB8AC3E}">
        <p14:creationId xmlns:p14="http://schemas.microsoft.com/office/powerpoint/2010/main" val="2030890956"/>
      </p:ext>
    </p:extLst>
  </p:cSld>
  <p:clrMapOvr>
    <a:masterClrMapping/>
  </p:clrMapOvr>
  <mc:AlternateContent xmlns:mc="http://schemas.openxmlformats.org/markup-compatibility/2006">
    <mc:Choice xmlns:p14="http://schemas.microsoft.com/office/powerpoint/2010/main" Requires="p14">
      <p:transition spd="slow" p14:dur="2000" advTm="18784"/>
    </mc:Choice>
    <mc:Fallback>
      <p:transition spd="slow" advTm="18784"/>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72FC247-26F8-5F44-AC7C-BAEBED2D78C9}"/>
              </a:ext>
            </a:extLst>
          </p:cNvPr>
          <p:cNvSpPr>
            <a:spLocks noGrp="1"/>
          </p:cNvSpPr>
          <p:nvPr>
            <p:ph idx="1"/>
          </p:nvPr>
        </p:nvSpPr>
        <p:spPr/>
        <p:txBody>
          <a:bodyPr/>
          <a:lstStyle/>
          <a:p>
            <a:pPr marL="0" indent="0" algn="ctr">
              <a:buNone/>
            </a:pPr>
            <a:endParaRPr lang="en-US" dirty="0"/>
          </a:p>
          <a:p>
            <a:pPr marL="0" indent="0" algn="ctr">
              <a:buNone/>
            </a:pPr>
            <a:endParaRPr lang="en-US" dirty="0"/>
          </a:p>
          <a:p>
            <a:pPr marL="0" indent="0" algn="ctr">
              <a:buNone/>
            </a:pPr>
            <a:r>
              <a:rPr lang="en-US" sz="8800" dirty="0"/>
              <a:t>Thank You!</a:t>
            </a:r>
          </a:p>
        </p:txBody>
      </p:sp>
    </p:spTree>
    <p:extLst>
      <p:ext uri="{BB962C8B-B14F-4D97-AF65-F5344CB8AC3E}">
        <p14:creationId xmlns:p14="http://schemas.microsoft.com/office/powerpoint/2010/main" val="472708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C4F084-A628-3F43-8E52-EDF4E38B9067}"/>
              </a:ext>
            </a:extLst>
          </p:cNvPr>
          <p:cNvSpPr>
            <a:spLocks noGrp="1"/>
          </p:cNvSpPr>
          <p:nvPr>
            <p:ph type="title"/>
          </p:nvPr>
        </p:nvSpPr>
        <p:spPr/>
        <p:txBody>
          <a:bodyPr/>
          <a:lstStyle/>
          <a:p>
            <a:r>
              <a:rPr lang="en-US" dirty="0"/>
              <a:t>What is Fantasy Basketball?</a:t>
            </a:r>
          </a:p>
        </p:txBody>
      </p:sp>
      <p:sp>
        <p:nvSpPr>
          <p:cNvPr id="3" name="Content Placeholder 2">
            <a:extLst>
              <a:ext uri="{FF2B5EF4-FFF2-40B4-BE49-F238E27FC236}">
                <a16:creationId xmlns:a16="http://schemas.microsoft.com/office/drawing/2014/main" id="{F90EFB4D-A188-9C48-9697-4922867AC154}"/>
              </a:ext>
            </a:extLst>
          </p:cNvPr>
          <p:cNvSpPr>
            <a:spLocks noGrp="1"/>
          </p:cNvSpPr>
          <p:nvPr>
            <p:ph idx="1"/>
          </p:nvPr>
        </p:nvSpPr>
        <p:spPr>
          <a:xfrm>
            <a:off x="187569" y="2336873"/>
            <a:ext cx="4102694" cy="3835190"/>
          </a:xfrm>
        </p:spPr>
        <p:txBody>
          <a:bodyPr>
            <a:normAutofit fontScale="92500"/>
          </a:bodyPr>
          <a:lstStyle/>
          <a:p>
            <a:r>
              <a:rPr lang="en-US" dirty="0"/>
              <a:t>Fantasy basketball is a game where you draft real NBA players and aggregate their statistics.  In head to head leagues, you compare your teams aggregated stats to your opponent for a weeks worth of games generally in 9 categories, and each category you win you receive a win and each category you lose you receive a loss.</a:t>
            </a:r>
          </a:p>
          <a:p>
            <a:endParaRPr lang="en-US" dirty="0"/>
          </a:p>
        </p:txBody>
      </p:sp>
      <p:pic>
        <p:nvPicPr>
          <p:cNvPr id="4" name="Picture 3">
            <a:extLst>
              <a:ext uri="{FF2B5EF4-FFF2-40B4-BE49-F238E27FC236}">
                <a16:creationId xmlns:a16="http://schemas.microsoft.com/office/drawing/2014/main" id="{392F634F-93E1-A546-AB76-C58E997A779C}"/>
              </a:ext>
            </a:extLst>
          </p:cNvPr>
          <p:cNvPicPr>
            <a:picLocks noChangeAspect="1"/>
          </p:cNvPicPr>
          <p:nvPr/>
        </p:nvPicPr>
        <p:blipFill>
          <a:blip r:embed="rId2"/>
          <a:stretch>
            <a:fillRect/>
          </a:stretch>
        </p:blipFill>
        <p:spPr>
          <a:xfrm>
            <a:off x="4332062" y="2336873"/>
            <a:ext cx="7139354" cy="3835190"/>
          </a:xfrm>
          <a:prstGeom prst="rect">
            <a:avLst/>
          </a:prstGeom>
        </p:spPr>
      </p:pic>
    </p:spTree>
    <p:extLst>
      <p:ext uri="{BB962C8B-B14F-4D97-AF65-F5344CB8AC3E}">
        <p14:creationId xmlns:p14="http://schemas.microsoft.com/office/powerpoint/2010/main" val="36445580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C98728-92E5-524A-9565-AB3ABD4105BA}"/>
              </a:ext>
            </a:extLst>
          </p:cNvPr>
          <p:cNvSpPr>
            <a:spLocks noGrp="1"/>
          </p:cNvSpPr>
          <p:nvPr>
            <p:ph type="title"/>
          </p:nvPr>
        </p:nvSpPr>
        <p:spPr/>
        <p:txBody>
          <a:bodyPr/>
          <a:lstStyle/>
          <a:p>
            <a:pPr algn="ctr"/>
            <a:r>
              <a:rPr lang="en-US" dirty="0"/>
              <a:t>Creating a Ranking System</a:t>
            </a:r>
          </a:p>
        </p:txBody>
      </p:sp>
      <p:sp>
        <p:nvSpPr>
          <p:cNvPr id="3" name="Content Placeholder 2">
            <a:extLst>
              <a:ext uri="{FF2B5EF4-FFF2-40B4-BE49-F238E27FC236}">
                <a16:creationId xmlns:a16="http://schemas.microsoft.com/office/drawing/2014/main" id="{233132A2-6973-8A42-A108-C6BAE222A544}"/>
              </a:ext>
            </a:extLst>
          </p:cNvPr>
          <p:cNvSpPr>
            <a:spLocks noGrp="1"/>
          </p:cNvSpPr>
          <p:nvPr>
            <p:ph idx="1"/>
          </p:nvPr>
        </p:nvSpPr>
        <p:spPr>
          <a:xfrm>
            <a:off x="680321" y="2336873"/>
            <a:ext cx="10255409" cy="3599316"/>
          </a:xfrm>
        </p:spPr>
        <p:txBody>
          <a:bodyPr/>
          <a:lstStyle/>
          <a:p>
            <a:r>
              <a:rPr lang="en-US" sz="2000" dirty="0"/>
              <a:t>The first step of the process was to create a ranking system.  Each of the top 200 players by season.  Each player was ranked on each category by the amount of standard deviations above the mean.  Here were the top 5 players in 2017, you may be surprised that there is no Lebron James or Russell Westbrook on the list.</a:t>
            </a:r>
          </a:p>
          <a:p>
            <a:pPr marL="0" indent="0">
              <a:buNone/>
            </a:pPr>
            <a:r>
              <a:rPr lang="en-US" sz="1800" dirty="0"/>
              <a:t>1) Anthony Davis     2) Steph Curry       3) James Harden     4) Kevin Durant      5) Karl Towns</a:t>
            </a:r>
          </a:p>
          <a:p>
            <a:pPr marL="0" indent="0">
              <a:buNone/>
            </a:pPr>
            <a:endParaRPr lang="en-US" sz="2000" dirty="0"/>
          </a:p>
        </p:txBody>
      </p:sp>
      <p:pic>
        <p:nvPicPr>
          <p:cNvPr id="4" name="Picture 3">
            <a:extLst>
              <a:ext uri="{FF2B5EF4-FFF2-40B4-BE49-F238E27FC236}">
                <a16:creationId xmlns:a16="http://schemas.microsoft.com/office/drawing/2014/main" id="{7A06BE3E-C225-0747-8D6A-16E0B41ED567}"/>
              </a:ext>
            </a:extLst>
          </p:cNvPr>
          <p:cNvPicPr>
            <a:picLocks noChangeAspect="1"/>
          </p:cNvPicPr>
          <p:nvPr/>
        </p:nvPicPr>
        <p:blipFill>
          <a:blip r:embed="rId2"/>
          <a:stretch>
            <a:fillRect/>
          </a:stretch>
        </p:blipFill>
        <p:spPr>
          <a:xfrm>
            <a:off x="821008" y="4079599"/>
            <a:ext cx="1739900" cy="1155700"/>
          </a:xfrm>
          <a:prstGeom prst="rect">
            <a:avLst/>
          </a:prstGeom>
        </p:spPr>
      </p:pic>
      <p:pic>
        <p:nvPicPr>
          <p:cNvPr id="5" name="Picture 4">
            <a:extLst>
              <a:ext uri="{FF2B5EF4-FFF2-40B4-BE49-F238E27FC236}">
                <a16:creationId xmlns:a16="http://schemas.microsoft.com/office/drawing/2014/main" id="{0F0E61B7-AA21-A34C-9C4D-AB118BEEDCA2}"/>
              </a:ext>
            </a:extLst>
          </p:cNvPr>
          <p:cNvPicPr>
            <a:picLocks noChangeAspect="1"/>
          </p:cNvPicPr>
          <p:nvPr/>
        </p:nvPicPr>
        <p:blipFill>
          <a:blip r:embed="rId3"/>
          <a:stretch>
            <a:fillRect/>
          </a:stretch>
        </p:blipFill>
        <p:spPr>
          <a:xfrm>
            <a:off x="2701595" y="4079598"/>
            <a:ext cx="2063752" cy="1155701"/>
          </a:xfrm>
          <a:prstGeom prst="rect">
            <a:avLst/>
          </a:prstGeom>
        </p:spPr>
      </p:pic>
      <p:pic>
        <p:nvPicPr>
          <p:cNvPr id="6" name="Picture 5">
            <a:extLst>
              <a:ext uri="{FF2B5EF4-FFF2-40B4-BE49-F238E27FC236}">
                <a16:creationId xmlns:a16="http://schemas.microsoft.com/office/drawing/2014/main" id="{51C6D937-99EC-BC4C-9120-E86AE4449A75}"/>
              </a:ext>
            </a:extLst>
          </p:cNvPr>
          <p:cNvPicPr>
            <a:picLocks noChangeAspect="1"/>
          </p:cNvPicPr>
          <p:nvPr/>
        </p:nvPicPr>
        <p:blipFill>
          <a:blip r:embed="rId4"/>
          <a:stretch>
            <a:fillRect/>
          </a:stretch>
        </p:blipFill>
        <p:spPr>
          <a:xfrm>
            <a:off x="4906034" y="4079598"/>
            <a:ext cx="1739900" cy="1155700"/>
          </a:xfrm>
          <a:prstGeom prst="rect">
            <a:avLst/>
          </a:prstGeom>
        </p:spPr>
      </p:pic>
      <p:pic>
        <p:nvPicPr>
          <p:cNvPr id="7" name="Picture 6">
            <a:extLst>
              <a:ext uri="{FF2B5EF4-FFF2-40B4-BE49-F238E27FC236}">
                <a16:creationId xmlns:a16="http://schemas.microsoft.com/office/drawing/2014/main" id="{74B955E8-CBB7-1043-AE57-91F52D58310C}"/>
              </a:ext>
            </a:extLst>
          </p:cNvPr>
          <p:cNvPicPr>
            <a:picLocks noChangeAspect="1"/>
          </p:cNvPicPr>
          <p:nvPr/>
        </p:nvPicPr>
        <p:blipFill>
          <a:blip r:embed="rId5"/>
          <a:stretch>
            <a:fillRect/>
          </a:stretch>
        </p:blipFill>
        <p:spPr>
          <a:xfrm>
            <a:off x="6786620" y="4079598"/>
            <a:ext cx="1926167" cy="1155700"/>
          </a:xfrm>
          <a:prstGeom prst="rect">
            <a:avLst/>
          </a:prstGeom>
        </p:spPr>
      </p:pic>
      <p:pic>
        <p:nvPicPr>
          <p:cNvPr id="8" name="Picture 7">
            <a:extLst>
              <a:ext uri="{FF2B5EF4-FFF2-40B4-BE49-F238E27FC236}">
                <a16:creationId xmlns:a16="http://schemas.microsoft.com/office/drawing/2014/main" id="{668D5279-7416-1847-9625-E58B0BCA69AC}"/>
              </a:ext>
            </a:extLst>
          </p:cNvPr>
          <p:cNvPicPr>
            <a:picLocks noChangeAspect="1"/>
          </p:cNvPicPr>
          <p:nvPr/>
        </p:nvPicPr>
        <p:blipFill>
          <a:blip r:embed="rId6"/>
          <a:stretch>
            <a:fillRect/>
          </a:stretch>
        </p:blipFill>
        <p:spPr>
          <a:xfrm>
            <a:off x="9005108" y="4079596"/>
            <a:ext cx="1536963" cy="1155701"/>
          </a:xfrm>
          <a:prstGeom prst="rect">
            <a:avLst/>
          </a:prstGeom>
        </p:spPr>
      </p:pic>
    </p:spTree>
    <p:extLst>
      <p:ext uri="{BB962C8B-B14F-4D97-AF65-F5344CB8AC3E}">
        <p14:creationId xmlns:p14="http://schemas.microsoft.com/office/powerpoint/2010/main" val="1572206979"/>
      </p:ext>
    </p:extLst>
  </p:cSld>
  <p:clrMapOvr>
    <a:masterClrMapping/>
  </p:clrMapOvr>
  <mc:AlternateContent xmlns:mc="http://schemas.openxmlformats.org/markup-compatibility/2006">
    <mc:Choice xmlns:p14="http://schemas.microsoft.com/office/powerpoint/2010/main" Requires="p14">
      <p:transition spd="slow" p14:dur="2000" advTm="26249"/>
    </mc:Choice>
    <mc:Fallback>
      <p:transition spd="slow" advTm="26249"/>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45E55D-6AAE-3540-89B0-A51D8167F4F5}"/>
              </a:ext>
            </a:extLst>
          </p:cNvPr>
          <p:cNvSpPr>
            <a:spLocks noGrp="1"/>
          </p:cNvSpPr>
          <p:nvPr>
            <p:ph type="title"/>
          </p:nvPr>
        </p:nvSpPr>
        <p:spPr/>
        <p:txBody>
          <a:bodyPr/>
          <a:lstStyle/>
          <a:p>
            <a:pPr algn="ctr"/>
            <a:r>
              <a:rPr lang="en-US" dirty="0"/>
              <a:t>Feature Importance: </a:t>
            </a:r>
            <a:br>
              <a:rPr lang="en-US" dirty="0"/>
            </a:br>
            <a:r>
              <a:rPr lang="en-US" dirty="0"/>
              <a:t>What Impacts Performance?</a:t>
            </a:r>
          </a:p>
        </p:txBody>
      </p:sp>
      <p:sp>
        <p:nvSpPr>
          <p:cNvPr id="3" name="Content Placeholder 2">
            <a:extLst>
              <a:ext uri="{FF2B5EF4-FFF2-40B4-BE49-F238E27FC236}">
                <a16:creationId xmlns:a16="http://schemas.microsoft.com/office/drawing/2014/main" id="{4810E7FC-71C2-CE46-9EE8-EC10702331B4}"/>
              </a:ext>
            </a:extLst>
          </p:cNvPr>
          <p:cNvSpPr>
            <a:spLocks noGrp="1"/>
          </p:cNvSpPr>
          <p:nvPr>
            <p:ph idx="1"/>
          </p:nvPr>
        </p:nvSpPr>
        <p:spPr>
          <a:xfrm>
            <a:off x="680321" y="2336874"/>
            <a:ext cx="9613861" cy="1531742"/>
          </a:xfrm>
        </p:spPr>
        <p:txBody>
          <a:bodyPr>
            <a:normAutofit lnSpcReduction="10000"/>
          </a:bodyPr>
          <a:lstStyle/>
          <a:p>
            <a:r>
              <a:rPr lang="en-US" sz="2000" dirty="0"/>
              <a:t>If a players team has no </a:t>
            </a:r>
            <a:r>
              <a:rPr lang="en-US" sz="2000" dirty="0" err="1"/>
              <a:t>personell</a:t>
            </a:r>
            <a:r>
              <a:rPr lang="en-US" sz="2000" dirty="0"/>
              <a:t> changes, you can relatively accurately predict next season by just looking at the career trajectory and age of a player.</a:t>
            </a:r>
          </a:p>
          <a:p>
            <a:r>
              <a:rPr lang="en-US" sz="2000" dirty="0"/>
              <a:t>In the 90s and 2000s, big name players didn’t change teams very much, so you could come up with a relatively accurate prediction for next year just using last seasons stats:</a:t>
            </a:r>
          </a:p>
          <a:p>
            <a:endParaRPr lang="en-US" sz="2000" dirty="0"/>
          </a:p>
        </p:txBody>
      </p:sp>
      <p:pic>
        <p:nvPicPr>
          <p:cNvPr id="1028" name="Picture 4">
            <a:extLst>
              <a:ext uri="{FF2B5EF4-FFF2-40B4-BE49-F238E27FC236}">
                <a16:creationId xmlns:a16="http://schemas.microsoft.com/office/drawing/2014/main" id="{48B89268-E768-D644-8083-B165C75A01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5528" y="4039858"/>
            <a:ext cx="3449716" cy="248451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6367A50-0672-0540-B23A-3923AEB6FDCA}"/>
              </a:ext>
            </a:extLst>
          </p:cNvPr>
          <p:cNvSpPr txBox="1"/>
          <p:nvPr/>
        </p:nvSpPr>
        <p:spPr>
          <a:xfrm>
            <a:off x="3805841" y="3779654"/>
            <a:ext cx="6586152" cy="2862322"/>
          </a:xfrm>
          <a:prstGeom prst="rect">
            <a:avLst/>
          </a:prstGeom>
          <a:noFill/>
        </p:spPr>
        <p:txBody>
          <a:bodyPr wrap="square" rtlCol="0">
            <a:spAutoFit/>
          </a:bodyPr>
          <a:lstStyle/>
          <a:p>
            <a:r>
              <a:rPr lang="en-US" dirty="0"/>
              <a:t>But how do you predict changes such as James Harden going from 10 points to 25 in just two seasons.  Steph Curry going from 15 to 23 points in his age 24 season.  What are the common threads?</a:t>
            </a:r>
          </a:p>
          <a:p>
            <a:endParaRPr lang="en-US" dirty="0"/>
          </a:p>
          <a:p>
            <a:r>
              <a:rPr lang="en-US" dirty="0"/>
              <a:t>From historical data we know that Harden changed teams, going from a team with established stars Kevin Durant and Russell Westbrook to a Houston team where he would be the main guy.  Steph Curry at age 24 saw </a:t>
            </a:r>
            <a:r>
              <a:rPr lang="en-US" dirty="0" err="1"/>
              <a:t>Monta</a:t>
            </a:r>
            <a:r>
              <a:rPr lang="en-US" dirty="0"/>
              <a:t> Ellis traded away, giving him the keys to be the primary ball handler.</a:t>
            </a:r>
          </a:p>
        </p:txBody>
      </p:sp>
    </p:spTree>
    <p:extLst>
      <p:ext uri="{BB962C8B-B14F-4D97-AF65-F5344CB8AC3E}">
        <p14:creationId xmlns:p14="http://schemas.microsoft.com/office/powerpoint/2010/main" val="3816630394"/>
      </p:ext>
    </p:extLst>
  </p:cSld>
  <p:clrMapOvr>
    <a:masterClrMapping/>
  </p:clrMapOvr>
  <mc:AlternateContent xmlns:mc="http://schemas.openxmlformats.org/markup-compatibility/2006">
    <mc:Choice xmlns:p14="http://schemas.microsoft.com/office/powerpoint/2010/main" Requires="p14">
      <p:transition spd="slow" p14:dur="2000" advTm="39452"/>
    </mc:Choice>
    <mc:Fallback>
      <p:transition spd="slow" advTm="39452"/>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9EC99-9BF6-E946-A590-2B56409AB3AA}"/>
              </a:ext>
            </a:extLst>
          </p:cNvPr>
          <p:cNvSpPr>
            <a:spLocks noGrp="1"/>
          </p:cNvSpPr>
          <p:nvPr>
            <p:ph type="title"/>
          </p:nvPr>
        </p:nvSpPr>
        <p:spPr/>
        <p:txBody>
          <a:bodyPr/>
          <a:lstStyle/>
          <a:p>
            <a:pPr algn="ctr"/>
            <a:r>
              <a:rPr lang="en-US" dirty="0"/>
              <a:t>Feature Importance:</a:t>
            </a:r>
            <a:br>
              <a:rPr lang="en-US" dirty="0"/>
            </a:br>
            <a:r>
              <a:rPr lang="en-US" dirty="0"/>
              <a:t>The Star of the Show</a:t>
            </a:r>
          </a:p>
        </p:txBody>
      </p:sp>
      <p:sp>
        <p:nvSpPr>
          <p:cNvPr id="3" name="Content Placeholder 2">
            <a:extLst>
              <a:ext uri="{FF2B5EF4-FFF2-40B4-BE49-F238E27FC236}">
                <a16:creationId xmlns:a16="http://schemas.microsoft.com/office/drawing/2014/main" id="{32493094-5EA9-C64A-81F7-DFE512D39362}"/>
              </a:ext>
            </a:extLst>
          </p:cNvPr>
          <p:cNvSpPr>
            <a:spLocks noGrp="1"/>
          </p:cNvSpPr>
          <p:nvPr>
            <p:ph idx="1"/>
          </p:nvPr>
        </p:nvSpPr>
        <p:spPr>
          <a:xfrm>
            <a:off x="680322" y="2336873"/>
            <a:ext cx="8908522" cy="1155700"/>
          </a:xfrm>
        </p:spPr>
        <p:txBody>
          <a:bodyPr>
            <a:normAutofit fontScale="92500"/>
          </a:bodyPr>
          <a:lstStyle/>
          <a:p>
            <a:r>
              <a:rPr lang="en-US" sz="2000" dirty="0"/>
              <a:t>In basketball, there are only 5 players on a court and one ball, so one player can impact the others on the court dramatically.  In the NBA in particular, one player generally calls the play and determines how a play is going to be run.  Adding or losing a star can have dramatic impact to your production</a:t>
            </a:r>
          </a:p>
          <a:p>
            <a:pPr marL="0" indent="0">
              <a:buNone/>
            </a:pPr>
            <a:endParaRPr lang="en-US" sz="2000" dirty="0"/>
          </a:p>
        </p:txBody>
      </p:sp>
      <p:sp>
        <p:nvSpPr>
          <p:cNvPr id="7" name="TextBox 6">
            <a:extLst>
              <a:ext uri="{FF2B5EF4-FFF2-40B4-BE49-F238E27FC236}">
                <a16:creationId xmlns:a16="http://schemas.microsoft.com/office/drawing/2014/main" id="{6EBC28B8-CE0A-C64E-8E44-2771AF959A72}"/>
              </a:ext>
            </a:extLst>
          </p:cNvPr>
          <p:cNvSpPr txBox="1"/>
          <p:nvPr/>
        </p:nvSpPr>
        <p:spPr>
          <a:xfrm>
            <a:off x="951470" y="3583459"/>
            <a:ext cx="3904735" cy="923330"/>
          </a:xfrm>
          <a:prstGeom prst="rect">
            <a:avLst/>
          </a:prstGeom>
          <a:noFill/>
        </p:spPr>
        <p:txBody>
          <a:bodyPr wrap="square" rtlCol="0">
            <a:spAutoFit/>
          </a:bodyPr>
          <a:lstStyle/>
          <a:p>
            <a:r>
              <a:rPr lang="en-US" dirty="0"/>
              <a:t>A prime example of that is the rise of Russell Westbrook following the departure of Kevin Durant</a:t>
            </a:r>
          </a:p>
        </p:txBody>
      </p:sp>
      <p:pic>
        <p:nvPicPr>
          <p:cNvPr id="8" name="Picture 7">
            <a:extLst>
              <a:ext uri="{FF2B5EF4-FFF2-40B4-BE49-F238E27FC236}">
                <a16:creationId xmlns:a16="http://schemas.microsoft.com/office/drawing/2014/main" id="{EFF50E85-171D-904B-955D-CED0D2640E33}"/>
              </a:ext>
            </a:extLst>
          </p:cNvPr>
          <p:cNvPicPr>
            <a:picLocks noChangeAspect="1"/>
          </p:cNvPicPr>
          <p:nvPr/>
        </p:nvPicPr>
        <p:blipFill>
          <a:blip r:embed="rId2"/>
          <a:stretch>
            <a:fillRect/>
          </a:stretch>
        </p:blipFill>
        <p:spPr>
          <a:xfrm>
            <a:off x="1200638" y="4597675"/>
            <a:ext cx="2951231" cy="1475616"/>
          </a:xfrm>
          <a:prstGeom prst="rect">
            <a:avLst/>
          </a:prstGeom>
        </p:spPr>
      </p:pic>
      <p:sp>
        <p:nvSpPr>
          <p:cNvPr id="10" name="TextBox 9">
            <a:extLst>
              <a:ext uri="{FF2B5EF4-FFF2-40B4-BE49-F238E27FC236}">
                <a16:creationId xmlns:a16="http://schemas.microsoft.com/office/drawing/2014/main" id="{84038507-54FE-2E41-A9F8-E62C2E901260}"/>
              </a:ext>
            </a:extLst>
          </p:cNvPr>
          <p:cNvSpPr txBox="1"/>
          <p:nvPr/>
        </p:nvSpPr>
        <p:spPr>
          <a:xfrm>
            <a:off x="5177481" y="3548435"/>
            <a:ext cx="4621427" cy="923330"/>
          </a:xfrm>
          <a:prstGeom prst="rect">
            <a:avLst/>
          </a:prstGeom>
          <a:noFill/>
        </p:spPr>
        <p:txBody>
          <a:bodyPr wrap="square" rtlCol="0">
            <a:spAutoFit/>
          </a:bodyPr>
          <a:lstStyle/>
          <a:p>
            <a:r>
              <a:rPr lang="en-US" dirty="0"/>
              <a:t>Anthony Davis finished first among the fantasy basketball ranks last season following the injury to Demarcus Cousins</a:t>
            </a:r>
          </a:p>
        </p:txBody>
      </p:sp>
      <p:pic>
        <p:nvPicPr>
          <p:cNvPr id="11" name="Picture 10">
            <a:extLst>
              <a:ext uri="{FF2B5EF4-FFF2-40B4-BE49-F238E27FC236}">
                <a16:creationId xmlns:a16="http://schemas.microsoft.com/office/drawing/2014/main" id="{89C01D71-A186-634B-AB49-C5B6946B8742}"/>
              </a:ext>
            </a:extLst>
          </p:cNvPr>
          <p:cNvPicPr>
            <a:picLocks noChangeAspect="1"/>
          </p:cNvPicPr>
          <p:nvPr/>
        </p:nvPicPr>
        <p:blipFill>
          <a:blip r:embed="rId3"/>
          <a:stretch>
            <a:fillRect/>
          </a:stretch>
        </p:blipFill>
        <p:spPr>
          <a:xfrm>
            <a:off x="5699552" y="4597675"/>
            <a:ext cx="2951231" cy="1652689"/>
          </a:xfrm>
          <a:prstGeom prst="rect">
            <a:avLst/>
          </a:prstGeom>
        </p:spPr>
      </p:pic>
    </p:spTree>
    <p:extLst>
      <p:ext uri="{BB962C8B-B14F-4D97-AF65-F5344CB8AC3E}">
        <p14:creationId xmlns:p14="http://schemas.microsoft.com/office/powerpoint/2010/main" val="2920123381"/>
      </p:ext>
    </p:extLst>
  </p:cSld>
  <p:clrMapOvr>
    <a:masterClrMapping/>
  </p:clrMapOvr>
  <mc:AlternateContent xmlns:mc="http://schemas.openxmlformats.org/markup-compatibility/2006">
    <mc:Choice xmlns:p14="http://schemas.microsoft.com/office/powerpoint/2010/main" Requires="p14">
      <p:transition spd="slow" p14:dur="2000" advTm="31615"/>
    </mc:Choice>
    <mc:Fallback>
      <p:transition spd="slow" advTm="31615"/>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F29AB0-83F3-DB4F-841D-EF4DFFCB1334}"/>
              </a:ext>
            </a:extLst>
          </p:cNvPr>
          <p:cNvSpPr>
            <a:spLocks noGrp="1"/>
          </p:cNvSpPr>
          <p:nvPr>
            <p:ph type="title"/>
          </p:nvPr>
        </p:nvSpPr>
        <p:spPr/>
        <p:txBody>
          <a:bodyPr/>
          <a:lstStyle/>
          <a:p>
            <a:pPr algn="ctr"/>
            <a:r>
              <a:rPr lang="en-US" dirty="0"/>
              <a:t>What happens when you leave to a team with already established stars?</a:t>
            </a:r>
          </a:p>
        </p:txBody>
      </p:sp>
      <p:sp>
        <p:nvSpPr>
          <p:cNvPr id="3" name="Content Placeholder 2">
            <a:extLst>
              <a:ext uri="{FF2B5EF4-FFF2-40B4-BE49-F238E27FC236}">
                <a16:creationId xmlns:a16="http://schemas.microsoft.com/office/drawing/2014/main" id="{D94F2AFC-678A-E849-903A-DBC4581E9F68}"/>
              </a:ext>
            </a:extLst>
          </p:cNvPr>
          <p:cNvSpPr>
            <a:spLocks noGrp="1"/>
          </p:cNvSpPr>
          <p:nvPr>
            <p:ph idx="1"/>
          </p:nvPr>
        </p:nvSpPr>
        <p:spPr>
          <a:xfrm>
            <a:off x="680321" y="2336873"/>
            <a:ext cx="9613861" cy="1092127"/>
          </a:xfrm>
        </p:spPr>
        <p:txBody>
          <a:bodyPr>
            <a:normAutofit/>
          </a:bodyPr>
          <a:lstStyle/>
          <a:p>
            <a:r>
              <a:rPr lang="en-US" dirty="0"/>
              <a:t>Going onto a team and switching from being the primary player to a secondary or even third option can really hurt your production.</a:t>
            </a:r>
          </a:p>
          <a:p>
            <a:endParaRPr lang="en-US" dirty="0"/>
          </a:p>
          <a:p>
            <a:pPr marL="0" indent="0">
              <a:buNone/>
            </a:pPr>
            <a:endParaRPr lang="en-US" dirty="0"/>
          </a:p>
        </p:txBody>
      </p:sp>
      <p:pic>
        <p:nvPicPr>
          <p:cNvPr id="4" name="Picture 3">
            <a:extLst>
              <a:ext uri="{FF2B5EF4-FFF2-40B4-BE49-F238E27FC236}">
                <a16:creationId xmlns:a16="http://schemas.microsoft.com/office/drawing/2014/main" id="{83003FA8-549C-364F-9F19-1BEAF174A0C8}"/>
              </a:ext>
            </a:extLst>
          </p:cNvPr>
          <p:cNvPicPr>
            <a:picLocks noChangeAspect="1"/>
          </p:cNvPicPr>
          <p:nvPr/>
        </p:nvPicPr>
        <p:blipFill>
          <a:blip r:embed="rId2"/>
          <a:stretch>
            <a:fillRect/>
          </a:stretch>
        </p:blipFill>
        <p:spPr>
          <a:xfrm>
            <a:off x="1492421" y="4504868"/>
            <a:ext cx="2534680" cy="1599904"/>
          </a:xfrm>
          <a:prstGeom prst="rect">
            <a:avLst/>
          </a:prstGeom>
        </p:spPr>
      </p:pic>
      <p:sp>
        <p:nvSpPr>
          <p:cNvPr id="5" name="TextBox 4">
            <a:extLst>
              <a:ext uri="{FF2B5EF4-FFF2-40B4-BE49-F238E27FC236}">
                <a16:creationId xmlns:a16="http://schemas.microsoft.com/office/drawing/2014/main" id="{142E9E9C-5FC9-C141-B3EA-62C19ED59CE0}"/>
              </a:ext>
            </a:extLst>
          </p:cNvPr>
          <p:cNvSpPr txBox="1"/>
          <p:nvPr/>
        </p:nvSpPr>
        <p:spPr>
          <a:xfrm>
            <a:off x="963827" y="3428999"/>
            <a:ext cx="4114800" cy="923330"/>
          </a:xfrm>
          <a:prstGeom prst="rect">
            <a:avLst/>
          </a:prstGeom>
          <a:noFill/>
        </p:spPr>
        <p:txBody>
          <a:bodyPr wrap="square" rtlCol="0">
            <a:spAutoFit/>
          </a:bodyPr>
          <a:lstStyle/>
          <a:p>
            <a:pPr algn="ctr"/>
            <a:r>
              <a:rPr lang="en-US" dirty="0"/>
              <a:t>Kevin Love went from the primary option in Minnesota to a stretch 4 shooter on Cleveland</a:t>
            </a:r>
          </a:p>
        </p:txBody>
      </p:sp>
      <p:pic>
        <p:nvPicPr>
          <p:cNvPr id="6" name="Picture 5">
            <a:extLst>
              <a:ext uri="{FF2B5EF4-FFF2-40B4-BE49-F238E27FC236}">
                <a16:creationId xmlns:a16="http://schemas.microsoft.com/office/drawing/2014/main" id="{E8947FDD-AAEF-DC43-A6BC-7419D8E983D2}"/>
              </a:ext>
            </a:extLst>
          </p:cNvPr>
          <p:cNvPicPr>
            <a:picLocks noChangeAspect="1"/>
          </p:cNvPicPr>
          <p:nvPr/>
        </p:nvPicPr>
        <p:blipFill>
          <a:blip r:embed="rId3"/>
          <a:stretch>
            <a:fillRect/>
          </a:stretch>
        </p:blipFill>
        <p:spPr>
          <a:xfrm>
            <a:off x="6437011" y="4463010"/>
            <a:ext cx="2534680" cy="1683620"/>
          </a:xfrm>
          <a:prstGeom prst="rect">
            <a:avLst/>
          </a:prstGeom>
        </p:spPr>
      </p:pic>
      <p:sp>
        <p:nvSpPr>
          <p:cNvPr id="7" name="TextBox 6">
            <a:extLst>
              <a:ext uri="{FF2B5EF4-FFF2-40B4-BE49-F238E27FC236}">
                <a16:creationId xmlns:a16="http://schemas.microsoft.com/office/drawing/2014/main" id="{172FC30A-863E-0B42-85D7-C1ADBDABD339}"/>
              </a:ext>
            </a:extLst>
          </p:cNvPr>
          <p:cNvSpPr txBox="1"/>
          <p:nvPr/>
        </p:nvSpPr>
        <p:spPr>
          <a:xfrm>
            <a:off x="5750010" y="3428999"/>
            <a:ext cx="4114800" cy="923330"/>
          </a:xfrm>
          <a:prstGeom prst="rect">
            <a:avLst/>
          </a:prstGeom>
          <a:noFill/>
        </p:spPr>
        <p:txBody>
          <a:bodyPr wrap="square" rtlCol="0">
            <a:spAutoFit/>
          </a:bodyPr>
          <a:lstStyle/>
          <a:p>
            <a:pPr algn="ctr"/>
            <a:r>
              <a:rPr lang="en-US" dirty="0"/>
              <a:t>Kevin Durant left a team with Westbrook but joined Steph Curry and his production was left unchanged</a:t>
            </a:r>
          </a:p>
        </p:txBody>
      </p:sp>
    </p:spTree>
    <p:extLst>
      <p:ext uri="{BB962C8B-B14F-4D97-AF65-F5344CB8AC3E}">
        <p14:creationId xmlns:p14="http://schemas.microsoft.com/office/powerpoint/2010/main" val="1033603820"/>
      </p:ext>
    </p:extLst>
  </p:cSld>
  <p:clrMapOvr>
    <a:masterClrMapping/>
  </p:clrMapOvr>
  <mc:AlternateContent xmlns:mc="http://schemas.openxmlformats.org/markup-compatibility/2006">
    <mc:Choice xmlns:p14="http://schemas.microsoft.com/office/powerpoint/2010/main" Requires="p14">
      <p:transition spd="slow" p14:dur="2000" advTm="23352"/>
    </mc:Choice>
    <mc:Fallback>
      <p:transition spd="slow" advTm="23352"/>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E9D787-EA21-3241-95C8-5CA4C7258A1B}"/>
              </a:ext>
            </a:extLst>
          </p:cNvPr>
          <p:cNvSpPr>
            <a:spLocks noGrp="1"/>
          </p:cNvSpPr>
          <p:nvPr>
            <p:ph type="title"/>
          </p:nvPr>
        </p:nvSpPr>
        <p:spPr/>
        <p:txBody>
          <a:bodyPr/>
          <a:lstStyle/>
          <a:p>
            <a:pPr algn="ctr"/>
            <a:r>
              <a:rPr lang="en-US" dirty="0"/>
              <a:t>Features:</a:t>
            </a:r>
            <a:br>
              <a:rPr lang="en-US" dirty="0"/>
            </a:br>
            <a:r>
              <a:rPr lang="en-US" dirty="0"/>
              <a:t>Evaluating Non-Linear Inputs</a:t>
            </a:r>
          </a:p>
        </p:txBody>
      </p:sp>
      <p:sp>
        <p:nvSpPr>
          <p:cNvPr id="3" name="Content Placeholder 2">
            <a:extLst>
              <a:ext uri="{FF2B5EF4-FFF2-40B4-BE49-F238E27FC236}">
                <a16:creationId xmlns:a16="http://schemas.microsoft.com/office/drawing/2014/main" id="{B904E1E2-3BDC-1840-A3E0-5CC41088AF88}"/>
              </a:ext>
            </a:extLst>
          </p:cNvPr>
          <p:cNvSpPr>
            <a:spLocks noGrp="1"/>
          </p:cNvSpPr>
          <p:nvPr>
            <p:ph idx="1"/>
          </p:nvPr>
        </p:nvSpPr>
        <p:spPr>
          <a:xfrm>
            <a:off x="680321" y="2336873"/>
            <a:ext cx="9353365" cy="919894"/>
          </a:xfrm>
        </p:spPr>
        <p:txBody>
          <a:bodyPr>
            <a:normAutofit/>
          </a:bodyPr>
          <a:lstStyle/>
          <a:p>
            <a:r>
              <a:rPr lang="en-US" sz="2000" dirty="0"/>
              <a:t>From slide 6, we saw that those star players still in the prime of their career have tended to get better as they get older.  However, when we look at older stars, we actually see the opposite:</a:t>
            </a:r>
          </a:p>
          <a:p>
            <a:endParaRPr lang="en-US" sz="2000" dirty="0"/>
          </a:p>
        </p:txBody>
      </p:sp>
      <p:pic>
        <p:nvPicPr>
          <p:cNvPr id="2052" name="Picture 4">
            <a:extLst>
              <a:ext uri="{FF2B5EF4-FFF2-40B4-BE49-F238E27FC236}">
                <a16:creationId xmlns:a16="http://schemas.microsoft.com/office/drawing/2014/main" id="{A5144563-1147-C54F-98C3-6B0330F00F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5203" y="3256767"/>
            <a:ext cx="3609212" cy="259938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F864949-5D3F-3943-AD0C-5181A55E709A}"/>
              </a:ext>
            </a:extLst>
          </p:cNvPr>
          <p:cNvSpPr txBox="1"/>
          <p:nvPr/>
        </p:nvSpPr>
        <p:spPr>
          <a:xfrm>
            <a:off x="4868562" y="3429000"/>
            <a:ext cx="5425620" cy="1754326"/>
          </a:xfrm>
          <a:prstGeom prst="rect">
            <a:avLst/>
          </a:prstGeom>
          <a:noFill/>
        </p:spPr>
        <p:txBody>
          <a:bodyPr wrap="square" rtlCol="0">
            <a:spAutoFit/>
          </a:bodyPr>
          <a:lstStyle/>
          <a:p>
            <a:pPr marL="285750" indent="-285750">
              <a:buFont typeface="Arial" panose="020B0604020202020204" pitchFamily="34" charset="0"/>
              <a:buChar char="•"/>
            </a:pPr>
            <a:r>
              <a:rPr lang="en-US" dirty="0"/>
              <a:t>We can interpret this deviation as a non linear trend.  Players career primes are generally in their upper 20s (25-30), varying slightly by player.  Because of this we need to incorporate not just age as a variable but age squared.</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2102908093"/>
      </p:ext>
    </p:extLst>
  </p:cSld>
  <p:clrMapOvr>
    <a:masterClrMapping/>
  </p:clrMapOvr>
  <mc:AlternateContent xmlns:mc="http://schemas.openxmlformats.org/markup-compatibility/2006">
    <mc:Choice xmlns:p14="http://schemas.microsoft.com/office/powerpoint/2010/main" Requires="p14">
      <p:transition spd="slow" p14:dur="2000" advTm="11396"/>
    </mc:Choice>
    <mc:Fallback>
      <p:transition spd="slow" advTm="11396"/>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993404-EAED-D04A-9726-B7ADDCED1ACE}"/>
              </a:ext>
            </a:extLst>
          </p:cNvPr>
          <p:cNvSpPr>
            <a:spLocks noGrp="1"/>
          </p:cNvSpPr>
          <p:nvPr>
            <p:ph type="title"/>
          </p:nvPr>
        </p:nvSpPr>
        <p:spPr/>
        <p:txBody>
          <a:bodyPr/>
          <a:lstStyle/>
          <a:p>
            <a:pPr algn="ctr"/>
            <a:r>
              <a:rPr lang="en-US" dirty="0"/>
              <a:t>Error Testing: </a:t>
            </a:r>
            <a:br>
              <a:rPr lang="en-US" dirty="0"/>
            </a:br>
            <a:r>
              <a:rPr lang="en-US" dirty="0"/>
              <a:t>Cross Validation and Model Selection</a:t>
            </a:r>
          </a:p>
        </p:txBody>
      </p:sp>
      <p:sp>
        <p:nvSpPr>
          <p:cNvPr id="3" name="Content Placeholder 2">
            <a:extLst>
              <a:ext uri="{FF2B5EF4-FFF2-40B4-BE49-F238E27FC236}">
                <a16:creationId xmlns:a16="http://schemas.microsoft.com/office/drawing/2014/main" id="{DFD77537-4591-F24B-AB9B-A59592AD1A06}"/>
              </a:ext>
            </a:extLst>
          </p:cNvPr>
          <p:cNvSpPr>
            <a:spLocks noGrp="1"/>
          </p:cNvSpPr>
          <p:nvPr>
            <p:ph idx="1"/>
          </p:nvPr>
        </p:nvSpPr>
        <p:spPr/>
        <p:txBody>
          <a:bodyPr>
            <a:normAutofit lnSpcReduction="10000"/>
          </a:bodyPr>
          <a:lstStyle/>
          <a:p>
            <a:r>
              <a:rPr lang="en-US" dirty="0"/>
              <a:t>Tests were run using data starting from the 2008-09 season up until the 2016-17 season (may add more data).  Cross validated using k-fold cross validation ran grid searches on gradient boosting while also testing Linear Regression and Rectified Linear Unit Neural Networks.</a:t>
            </a:r>
          </a:p>
          <a:p>
            <a:r>
              <a:rPr lang="en-US" dirty="0"/>
              <a:t>Error Rates were tested against a baseline of choosing last seasons average.</a:t>
            </a:r>
          </a:p>
          <a:p>
            <a:r>
              <a:rPr lang="en-US" dirty="0"/>
              <a:t>Linear Regression model was selected based on the lowest error on the test sets.</a:t>
            </a:r>
          </a:p>
          <a:p>
            <a:r>
              <a:rPr lang="en-US" dirty="0"/>
              <a:t>Best models for each category were run on 2017-18 data.</a:t>
            </a:r>
          </a:p>
        </p:txBody>
      </p:sp>
    </p:spTree>
    <p:extLst>
      <p:ext uri="{BB962C8B-B14F-4D97-AF65-F5344CB8AC3E}">
        <p14:creationId xmlns:p14="http://schemas.microsoft.com/office/powerpoint/2010/main" val="3215704300"/>
      </p:ext>
    </p:extLst>
  </p:cSld>
  <p:clrMapOvr>
    <a:masterClrMapping/>
  </p:clrMapOvr>
  <mc:AlternateContent xmlns:mc="http://schemas.openxmlformats.org/markup-compatibility/2006">
    <mc:Choice xmlns:p14="http://schemas.microsoft.com/office/powerpoint/2010/main" Requires="p14">
      <p:transition spd="slow" p14:dur="2000" advTm="22412"/>
    </mc:Choice>
    <mc:Fallback>
      <p:transition spd="slow" advTm="22412"/>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a:extLst>
              <a:ext uri="{FF2B5EF4-FFF2-40B4-BE49-F238E27FC236}">
                <a16:creationId xmlns:a16="http://schemas.microsoft.com/office/drawing/2014/main" id="{AB9CCF5A-6391-6B4D-B378-723762A25755}"/>
              </a:ext>
            </a:extLst>
          </p:cNvPr>
          <p:cNvPicPr>
            <a:picLocks noGrp="1" noChangeAspect="1" noChangeArrowheads="1"/>
          </p:cNvPicPr>
          <p:nvPr>
            <p:ph idx="4294967295"/>
          </p:nvPr>
        </p:nvPicPr>
        <p:blipFill>
          <a:blip r:embed="rId2">
            <a:extLst>
              <a:ext uri="{28A0092B-C50C-407E-A947-70E740481C1C}">
                <a14:useLocalDpi xmlns:a14="http://schemas.microsoft.com/office/drawing/2010/main" val="0"/>
              </a:ext>
            </a:extLst>
          </a:blip>
          <a:srcRect/>
          <a:stretch>
            <a:fillRect/>
          </a:stretch>
        </p:blipFill>
        <p:spPr bwMode="auto">
          <a:xfrm>
            <a:off x="0" y="0"/>
            <a:ext cx="12148725" cy="7003703"/>
          </a:xfrm>
          <a:prstGeom prst="rect">
            <a:avLst/>
          </a:prstGeom>
          <a:noFill/>
          <a:effectLst>
            <a:outerShdw blurRad="50800" dist="50800" dir="5400000" algn="ctr" rotWithShape="0">
              <a:srgbClr val="000000"/>
            </a:outerShdw>
          </a:effectLst>
        </p:spPr>
      </p:pic>
    </p:spTree>
    <p:extLst>
      <p:ext uri="{BB962C8B-B14F-4D97-AF65-F5344CB8AC3E}">
        <p14:creationId xmlns:p14="http://schemas.microsoft.com/office/powerpoint/2010/main" val="2306664745"/>
      </p:ext>
    </p:extLst>
  </p:cSld>
  <p:clrMapOvr>
    <a:masterClrMapping/>
  </p:clrMapOvr>
  <mc:AlternateContent xmlns:mc="http://schemas.openxmlformats.org/markup-compatibility/2006">
    <mc:Choice xmlns:p14="http://schemas.microsoft.com/office/powerpoint/2010/main" Requires="p14">
      <p:transition spd="slow" p14:dur="2000" advTm="6846"/>
    </mc:Choice>
    <mc:Fallback>
      <p:transition spd="slow" advTm="6846"/>
    </mc:Fallback>
  </mc:AlternateContent>
</p:sld>
</file>

<file path=ppt/theme/theme1.xml><?xml version="1.0" encoding="utf-8"?>
<a:theme xmlns:a="http://schemas.openxmlformats.org/drawingml/2006/main" name="Berlin">
  <a:themeElements>
    <a:clrScheme name="Berlin">
      <a:dk1>
        <a:sysClr val="windowText" lastClr="000000"/>
      </a:dk1>
      <a:lt1>
        <a:sysClr val="window" lastClr="FFFFFF"/>
      </a:lt1>
      <a:dk2>
        <a:srgbClr val="9D360E"/>
      </a:dk2>
      <a:lt2>
        <a:srgbClr val="E7E6E6"/>
      </a:lt2>
      <a:accent1>
        <a:srgbClr val="F09415"/>
      </a:accent1>
      <a:accent2>
        <a:srgbClr val="C1B56B"/>
      </a:accent2>
      <a:accent3>
        <a:srgbClr val="4BAF73"/>
      </a:accent3>
      <a:accent4>
        <a:srgbClr val="5AA6C0"/>
      </a:accent4>
      <a:accent5>
        <a:srgbClr val="D17DF9"/>
      </a:accent5>
      <a:accent6>
        <a:srgbClr val="FA7E5C"/>
      </a:accent6>
      <a:hlink>
        <a:srgbClr val="FFAE3E"/>
      </a:hlink>
      <a:folHlink>
        <a:srgbClr val="FCC77E"/>
      </a:folHlink>
    </a:clrScheme>
    <a:fontScheme name="Berlin">
      <a:majorFont>
        <a:latin typeface="Trebuchet MS" panose="020B0603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panose="020B0603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erlin">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270000"/>
                <a:satMod val="200000"/>
                <a:lumMod val="128000"/>
              </a:schemeClr>
            </a:gs>
            <a:gs pos="50000">
              <a:schemeClr val="phClr">
                <a:shade val="100000"/>
                <a:hueMod val="100000"/>
                <a:satMod val="110000"/>
                <a:lumMod val="130000"/>
              </a:schemeClr>
            </a:gs>
            <a:gs pos="100000">
              <a:schemeClr val="phClr">
                <a:shade val="78000"/>
                <a:hueMod val="44000"/>
                <a:satMod val="200000"/>
                <a:lumMod val="69000"/>
              </a:schemeClr>
            </a:gs>
          </a:gsLst>
          <a:lin ang="2520000" scaled="0"/>
        </a:gradFill>
      </a:bgFillStyleLst>
    </a:fmtScheme>
  </a:themeElements>
  <a:objectDefaults/>
  <a:extraClrSchemeLst/>
  <a:extLst>
    <a:ext uri="{05A4C25C-085E-4340-85A3-A5531E510DB2}">
      <thm15:themeFamily xmlns:thm15="http://schemas.microsoft.com/office/thememl/2012/main" name="Berlin" id="{7B5DBA9E-B069-418E-9360-A61BDD0615A4}" vid="{C0CBE056-4EF4-4D92-969E-947779DA7AAA}"/>
    </a:ext>
  </a:extLst>
</a:theme>
</file>

<file path=docProps/app.xml><?xml version="1.0" encoding="utf-8"?>
<Properties xmlns="http://schemas.openxmlformats.org/officeDocument/2006/extended-properties" xmlns:vt="http://schemas.openxmlformats.org/officeDocument/2006/docPropsVTypes">
  <Template>Berlin</Template>
  <TotalTime>20298</TotalTime>
  <Words>912</Words>
  <Application>Microsoft Macintosh PowerPoint</Application>
  <PresentationFormat>Widescreen</PresentationFormat>
  <Paragraphs>46</Paragraphs>
  <Slides>14</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14</vt:i4>
      </vt:variant>
    </vt:vector>
  </HeadingPairs>
  <TitlesOfParts>
    <vt:vector size="17" baseType="lpstr">
      <vt:lpstr>Arial</vt:lpstr>
      <vt:lpstr>Trebuchet MS</vt:lpstr>
      <vt:lpstr>Berlin</vt:lpstr>
      <vt:lpstr>Fantasy Basketball  Draft Kit</vt:lpstr>
      <vt:lpstr>What is Fantasy Basketball?</vt:lpstr>
      <vt:lpstr>Creating a Ranking System</vt:lpstr>
      <vt:lpstr>Feature Importance:  What Impacts Performance?</vt:lpstr>
      <vt:lpstr>Feature Importance: The Star of the Show</vt:lpstr>
      <vt:lpstr>What happens when you leave to a team with already established stars?</vt:lpstr>
      <vt:lpstr>Features: Evaluating Non-Linear Inputs</vt:lpstr>
      <vt:lpstr>Error Testing:  Cross Validation and Model Selection</vt:lpstr>
      <vt:lpstr>PowerPoint Presentation</vt:lpstr>
      <vt:lpstr>Results: Comparing to Yahoo Rankings</vt:lpstr>
      <vt:lpstr>Predicting Next Season</vt:lpstr>
      <vt:lpstr>Flask App</vt:lpstr>
      <vt:lpstr>Next Steps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Fantasy Basketball  Draft Kit</dc:title>
  <dc:creator>Robert Cheer</dc:creator>
  <cp:lastModifiedBy>Robert Cheer</cp:lastModifiedBy>
  <cp:revision>36</cp:revision>
  <dcterms:created xsi:type="dcterms:W3CDTF">2018-11-12T20:35:10Z</dcterms:created>
  <dcterms:modified xsi:type="dcterms:W3CDTF">2018-11-26T22:53:12Z</dcterms:modified>
</cp:coreProperties>
</file>